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7" r:id="rId2"/>
    <p:sldId id="308" r:id="rId3"/>
    <p:sldId id="297" r:id="rId4"/>
    <p:sldId id="304" r:id="rId5"/>
    <p:sldId id="305" r:id="rId6"/>
    <p:sldId id="295" r:id="rId7"/>
    <p:sldId id="293" r:id="rId8"/>
    <p:sldId id="307" r:id="rId9"/>
    <p:sldId id="286" r:id="rId1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85" d="100"/>
          <a:sy n="85" d="100"/>
        </p:scale>
        <p:origin x="58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EEB390-E23C-4780-9305-ED251E8BE83F}"/>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A28A22D-96A0-411D-8FB4-5F358E9F37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F7A337BE-3648-47D9-A4A9-64BBCDD66762}"/>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8F1EB8F3-F447-4288-A41C-E983A8739F8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983E7C6-41EF-415B-AA59-D090B5D3592B}"/>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36238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1B3F81-AFB3-4D2F-9CBD-1C3BA23DA8F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5E90B50F-01F5-4EE7-8FE0-0233ADE1A05C}"/>
              </a:ext>
            </a:extLst>
          </p:cNvPr>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5EB6BE7-78DD-48F9-8746-3BE45F4785EA}"/>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1C2A1B18-FE12-4B48-8ED9-F36004A73A2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8086EB3-89BD-4281-87B1-FE9DB919C33B}"/>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1194119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4BD4F5A-32ED-44B2-9F1C-328B0F4A0F5D}"/>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CF08C731-BCB3-478C-9292-AC1D431D9BD5}"/>
              </a:ext>
            </a:extLst>
          </p:cNvPr>
          <p:cNvSpPr>
            <a:spLocks noGrp="1"/>
          </p:cNvSpPr>
          <p:nvPr>
            <p:ph type="body" orient="vert" idx="1"/>
          </p:nvPr>
        </p:nvSpPr>
        <p:spPr>
          <a:xfrm>
            <a:off x="838200" y="365125"/>
            <a:ext cx="7734300" cy="5811838"/>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6F533B8-7164-4492-B291-17A2783AD672}"/>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53EFB1AB-DA0E-4E96-94EE-A9DF95B4564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B87F8A4-1959-41E3-805C-E55D9EB21B6A}"/>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1993380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prstGeom prst="rect">
            <a:avLst/>
          </a:prstGeom>
        </p:spPr>
        <p:txBody>
          <a:bodyPr/>
          <a:lstStyle/>
          <a:p>
            <a:r>
              <a:t>Текст заголовка</a:t>
            </a:r>
          </a:p>
        </p:txBody>
      </p:sp>
      <p:sp>
        <p:nvSpPr>
          <p:cNvPr id="21"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158584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6435E3-2EB9-4692-9AF6-A5D5BE40841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75AE043-DC42-4F44-823B-C5C7CD4C85BD}"/>
              </a:ext>
            </a:extLst>
          </p:cNvPr>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D6D35A7-E2B5-4D40-AAC2-9118B6D45E26}"/>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ECE7A647-3D25-46C4-A5CC-34683F59D0E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DC8F59A-C2E4-4DC9-95C8-6339FFF585BE}"/>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2250286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D62B2A-9B29-450C-83DF-9F685B240578}"/>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F8A12FC-EB44-4C0E-BA01-4903A945D7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Відредагуйте стиль зразка тексту</a:t>
            </a:r>
          </a:p>
        </p:txBody>
      </p:sp>
      <p:sp>
        <p:nvSpPr>
          <p:cNvPr id="4" name="Місце для дати 3">
            <a:extLst>
              <a:ext uri="{FF2B5EF4-FFF2-40B4-BE49-F238E27FC236}">
                <a16:creationId xmlns:a16="http://schemas.microsoft.com/office/drawing/2014/main" id="{A0572CA3-B2D9-44CB-84EA-AB0B2DA2134F}"/>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E2E495B4-227D-4FBB-B445-2A8A16ADB10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6E9EDF2-95B2-485D-A894-AD7A61192E87}"/>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2159400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4ED689-096C-46B9-ADDC-64F73F681C9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CDB5504-DEB2-4ACE-A85C-C4F2E391AC6E}"/>
              </a:ext>
            </a:extLst>
          </p:cNvPr>
          <p:cNvSpPr>
            <a:spLocks noGrp="1"/>
          </p:cNvSpPr>
          <p:nvPr>
            <p:ph sz="half" idx="1"/>
          </p:nvPr>
        </p:nvSpPr>
        <p:spPr>
          <a:xfrm>
            <a:off x="838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7673865-6AEF-430F-83C6-B27AF0FF6408}"/>
              </a:ext>
            </a:extLst>
          </p:cNvPr>
          <p:cNvSpPr>
            <a:spLocks noGrp="1"/>
          </p:cNvSpPr>
          <p:nvPr>
            <p:ph sz="half" idx="2"/>
          </p:nvPr>
        </p:nvSpPr>
        <p:spPr>
          <a:xfrm>
            <a:off x="6172200" y="1825625"/>
            <a:ext cx="5181600" cy="435133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FC956ACA-08A5-4F01-9E05-E8EEFE9582C9}"/>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6" name="Місце для нижнього колонтитула 5">
            <a:extLst>
              <a:ext uri="{FF2B5EF4-FFF2-40B4-BE49-F238E27FC236}">
                <a16:creationId xmlns:a16="http://schemas.microsoft.com/office/drawing/2014/main" id="{5261C346-5BAF-45E3-9B22-EBE745C7A4B7}"/>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EF36BE4-B894-4ECC-9026-561A9E7D08D8}"/>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2825441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46C592-EE35-43D2-98BD-D509B040F565}"/>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558C238-5FEA-41C8-9990-C0E43D8B1F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Місце для вмісту 3">
            <a:extLst>
              <a:ext uri="{FF2B5EF4-FFF2-40B4-BE49-F238E27FC236}">
                <a16:creationId xmlns:a16="http://schemas.microsoft.com/office/drawing/2014/main" id="{592C6304-B708-44EF-B7AA-07353692FC23}"/>
              </a:ext>
            </a:extLst>
          </p:cNvPr>
          <p:cNvSpPr>
            <a:spLocks noGrp="1"/>
          </p:cNvSpPr>
          <p:nvPr>
            <p:ph sz="half" idx="2"/>
          </p:nvPr>
        </p:nvSpPr>
        <p:spPr>
          <a:xfrm>
            <a:off x="839788" y="2505075"/>
            <a:ext cx="5157787"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670B95C9-58B3-4C0E-9481-887123715E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Місце для вмісту 5">
            <a:extLst>
              <a:ext uri="{FF2B5EF4-FFF2-40B4-BE49-F238E27FC236}">
                <a16:creationId xmlns:a16="http://schemas.microsoft.com/office/drawing/2014/main" id="{92AFB1F9-4089-47F8-85B8-BC0C0B7788C7}"/>
              </a:ext>
            </a:extLst>
          </p:cNvPr>
          <p:cNvSpPr>
            <a:spLocks noGrp="1"/>
          </p:cNvSpPr>
          <p:nvPr>
            <p:ph sz="quarter" idx="4"/>
          </p:nvPr>
        </p:nvSpPr>
        <p:spPr>
          <a:xfrm>
            <a:off x="6172200" y="2505075"/>
            <a:ext cx="5183188" cy="3684588"/>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EB936AB4-AE1A-490D-A4DB-27951596CC0E}"/>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8" name="Місце для нижнього колонтитула 7">
            <a:extLst>
              <a:ext uri="{FF2B5EF4-FFF2-40B4-BE49-F238E27FC236}">
                <a16:creationId xmlns:a16="http://schemas.microsoft.com/office/drawing/2014/main" id="{078D48ED-5399-4310-9681-D3600F64AE78}"/>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E6F47F6-5E4C-4FED-895F-FFD0400B8988}"/>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145236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3DB85C-C870-4EA4-8D7D-5981534DE41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786C7AA3-ACEC-40FE-80D8-B8B1ADAB2B3E}"/>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4" name="Місце для нижнього колонтитула 3">
            <a:extLst>
              <a:ext uri="{FF2B5EF4-FFF2-40B4-BE49-F238E27FC236}">
                <a16:creationId xmlns:a16="http://schemas.microsoft.com/office/drawing/2014/main" id="{C583D65E-873D-4B8D-8075-7F5FA0C9CD10}"/>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27AA943D-1EBA-47D0-BE39-E97A895D3D86}"/>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3693097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B71099A-51A9-4B39-8194-7CD7AF3B2A8D}"/>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3" name="Місце для нижнього колонтитула 2">
            <a:extLst>
              <a:ext uri="{FF2B5EF4-FFF2-40B4-BE49-F238E27FC236}">
                <a16:creationId xmlns:a16="http://schemas.microsoft.com/office/drawing/2014/main" id="{21875E6F-6F05-4B94-BA4E-07261F3142B3}"/>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154D4F63-60E8-466D-A55C-206CB8270055}"/>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627488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5D0F1A-8125-460B-9757-354B9766750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A299F3C-691F-4A35-9E61-E047443717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5D2A5D85-6C44-4A15-8C60-4B7104CCFC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C12DE906-8801-4239-ABD0-D711CD1FBCFB}"/>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6" name="Місце для нижнього колонтитула 5">
            <a:extLst>
              <a:ext uri="{FF2B5EF4-FFF2-40B4-BE49-F238E27FC236}">
                <a16:creationId xmlns:a16="http://schemas.microsoft.com/office/drawing/2014/main" id="{BC629FA7-9117-4DF6-9743-8B0A7E51326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EFB3C84-2F83-4B3A-A81B-5C93CB74BC3D}"/>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125527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8EA2A7-C895-4B60-80FA-FD3FA5B6034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0D807B62-8C0F-4FA4-88F8-34F306F9B2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D9BB2179-FCEC-43B6-BDDC-9E33D0EAB9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Відредагуйте стиль зразка тексту</a:t>
            </a:r>
          </a:p>
        </p:txBody>
      </p:sp>
      <p:sp>
        <p:nvSpPr>
          <p:cNvPr id="5" name="Місце для дати 4">
            <a:extLst>
              <a:ext uri="{FF2B5EF4-FFF2-40B4-BE49-F238E27FC236}">
                <a16:creationId xmlns:a16="http://schemas.microsoft.com/office/drawing/2014/main" id="{5FC96851-C39C-4E54-AD13-7E1302C6783E}"/>
              </a:ext>
            </a:extLst>
          </p:cNvPr>
          <p:cNvSpPr>
            <a:spLocks noGrp="1"/>
          </p:cNvSpPr>
          <p:nvPr>
            <p:ph type="dt" sz="half" idx="10"/>
          </p:nvPr>
        </p:nvSpPr>
        <p:spPr/>
        <p:txBody>
          <a:bodyPr/>
          <a:lstStyle/>
          <a:p>
            <a:fld id="{9DB92874-E10E-44C7-9EFE-C2FCB4A9474A}" type="datetimeFigureOut">
              <a:rPr lang="uk-UA" smtClean="0"/>
              <a:t>18.11.2024</a:t>
            </a:fld>
            <a:endParaRPr lang="uk-UA"/>
          </a:p>
        </p:txBody>
      </p:sp>
      <p:sp>
        <p:nvSpPr>
          <p:cNvPr id="6" name="Місце для нижнього колонтитула 5">
            <a:extLst>
              <a:ext uri="{FF2B5EF4-FFF2-40B4-BE49-F238E27FC236}">
                <a16:creationId xmlns:a16="http://schemas.microsoft.com/office/drawing/2014/main" id="{A7B4655F-5DA0-4918-88DE-963591CCD8B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F5561C5-4C0F-494B-B766-75F53D754861}"/>
              </a:ext>
            </a:extLst>
          </p:cNvPr>
          <p:cNvSpPr>
            <a:spLocks noGrp="1"/>
          </p:cNvSpPr>
          <p:nvPr>
            <p:ph type="sldNum" sz="quarter" idx="12"/>
          </p:nvPr>
        </p:nvSpPr>
        <p:spPr/>
        <p:txBody>
          <a:bodyPr/>
          <a:lstStyle/>
          <a:p>
            <a:fld id="{590EE02F-9724-4744-9E8B-948062B20FB0}" type="slidenum">
              <a:rPr lang="uk-UA" smtClean="0"/>
              <a:t>‹№›</a:t>
            </a:fld>
            <a:endParaRPr lang="uk-UA"/>
          </a:p>
        </p:txBody>
      </p:sp>
    </p:spTree>
    <p:extLst>
      <p:ext uri="{BB962C8B-B14F-4D97-AF65-F5344CB8AC3E}">
        <p14:creationId xmlns:p14="http://schemas.microsoft.com/office/powerpoint/2010/main" val="1329605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F92158E-DF25-48E8-B8C6-492063EC33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D1CB8DB-9CB4-4C17-9148-21E1F26E43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3A3A195-B244-4115-8F20-DFDAE951F3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B92874-E10E-44C7-9EFE-C2FCB4A9474A}" type="datetimeFigureOut">
              <a:rPr lang="uk-UA" smtClean="0"/>
              <a:t>18.11.2024</a:t>
            </a:fld>
            <a:endParaRPr lang="uk-UA"/>
          </a:p>
        </p:txBody>
      </p:sp>
      <p:sp>
        <p:nvSpPr>
          <p:cNvPr id="5" name="Місце для нижнього колонтитула 4">
            <a:extLst>
              <a:ext uri="{FF2B5EF4-FFF2-40B4-BE49-F238E27FC236}">
                <a16:creationId xmlns:a16="http://schemas.microsoft.com/office/drawing/2014/main" id="{0093B9C9-E2DC-4FF8-8C00-223B38BD6C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42317C6D-A013-4663-BFD1-E4E08D5319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EE02F-9724-4744-9E8B-948062B20FB0}" type="slidenum">
              <a:rPr lang="uk-UA" smtClean="0"/>
              <a:t>‹№›</a:t>
            </a:fld>
            <a:endParaRPr lang="uk-UA"/>
          </a:p>
        </p:txBody>
      </p:sp>
    </p:spTree>
    <p:extLst>
      <p:ext uri="{BB962C8B-B14F-4D97-AF65-F5344CB8AC3E}">
        <p14:creationId xmlns:p14="http://schemas.microsoft.com/office/powerpoint/2010/main" val="239540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mailto:office@unia.kiev.ua"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Засоби сек’юритизації…"/>
          <p:cNvSpPr txBox="1"/>
          <p:nvPr/>
        </p:nvSpPr>
        <p:spPr>
          <a:xfrm>
            <a:off x="959224" y="2521059"/>
            <a:ext cx="10390094" cy="1384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defTabSz="457200">
              <a:defRPr sz="3733">
                <a:solidFill>
                  <a:srgbClr val="5980D0"/>
                </a:solidFill>
                <a:latin typeface="Montserrat ExtraBold"/>
                <a:ea typeface="Montserrat ExtraBold"/>
                <a:cs typeface="Montserrat ExtraBold"/>
                <a:sym typeface="Montserrat ExtraBold"/>
              </a:defRPr>
            </a:pPr>
            <a:r>
              <a:rPr lang="uk-UA" sz="2800" b="1" dirty="0">
                <a:solidFill>
                  <a:schemeClr val="accent5">
                    <a:lumMod val="75000"/>
                  </a:schemeClr>
                </a:solidFill>
                <a:latin typeface="Montserrat Regular" panose="020B0604020202020204" charset="0"/>
                <a:ea typeface="Times Roman"/>
                <a:cs typeface="Montserrat Regular" panose="020B0604020202020204" charset="0"/>
                <a:sym typeface="Times Roman"/>
              </a:rPr>
              <a:t> ВАДИ УКРАЇНСЬКОЇ СФЕРИ ЖИТЛОВОГО ФІНАНСУВАННЯ – КЛЮЧОВОЇ СКЛАДОВОЇ СТАЛОЇ ФІНАНСОВОЇ ЕКОСИСТЕМИ  </a:t>
            </a:r>
          </a:p>
          <a:p>
            <a:pPr algn="ctr" defTabSz="457200">
              <a:defRPr sz="3733">
                <a:solidFill>
                  <a:srgbClr val="5980D0"/>
                </a:solidFill>
                <a:latin typeface="Montserrat ExtraBold"/>
                <a:ea typeface="Montserrat ExtraBold"/>
                <a:cs typeface="Montserrat ExtraBold"/>
                <a:sym typeface="Montserrat ExtraBold"/>
              </a:defRPr>
            </a:pPr>
            <a:endParaRPr lang="uk-UA" sz="2800" b="1" dirty="0">
              <a:solidFill>
                <a:schemeClr val="accent5">
                  <a:lumMod val="75000"/>
                </a:schemeClr>
              </a:solidFill>
              <a:latin typeface="Montserrat Regular" panose="020B0604020202020204" charset="0"/>
              <a:ea typeface="Times Roman"/>
              <a:cs typeface="Montserrat Regular" panose="020B0604020202020204" charset="0"/>
              <a:sym typeface="Times Roman"/>
            </a:endParaRPr>
          </a:p>
        </p:txBody>
      </p:sp>
      <p:pic>
        <p:nvPicPr>
          <p:cNvPr id="2" name="Рисунок 1">
            <a:extLst>
              <a:ext uri="{FF2B5EF4-FFF2-40B4-BE49-F238E27FC236}">
                <a16:creationId xmlns:a16="http://schemas.microsoft.com/office/drawing/2014/main" id="{B82BF5C8-E5C8-47DA-B2FF-A1B3B5584D89}"/>
              </a:ext>
            </a:extLst>
          </p:cNvPr>
          <p:cNvPicPr>
            <a:picLocks noChangeAspect="1"/>
          </p:cNvPicPr>
          <p:nvPr/>
        </p:nvPicPr>
        <p:blipFill>
          <a:blip r:embed="rId2"/>
          <a:stretch>
            <a:fillRect/>
          </a:stretch>
        </p:blipFill>
        <p:spPr>
          <a:xfrm>
            <a:off x="5272968" y="348523"/>
            <a:ext cx="1646063" cy="566977"/>
          </a:xfrm>
          <a:prstGeom prst="rect">
            <a:avLst/>
          </a:prstGeom>
        </p:spPr>
      </p:pic>
      <p:sp>
        <p:nvSpPr>
          <p:cNvPr id="7" name="Заголовок 1">
            <a:extLst>
              <a:ext uri="{FF2B5EF4-FFF2-40B4-BE49-F238E27FC236}">
                <a16:creationId xmlns:a16="http://schemas.microsoft.com/office/drawing/2014/main" id="{5B1A36EC-03C2-40C2-A609-707E3B0DDDED}"/>
              </a:ext>
            </a:extLst>
          </p:cNvPr>
          <p:cNvSpPr txBox="1">
            <a:spLocks/>
          </p:cNvSpPr>
          <p:nvPr/>
        </p:nvSpPr>
        <p:spPr>
          <a:xfrm>
            <a:off x="5320593" y="971549"/>
            <a:ext cx="1404057" cy="276225"/>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tx2"/>
                </a:solidFill>
                <a:latin typeface="Arial Narrow" panose="020B0606020202030204" pitchFamily="34" charset="0"/>
              </a:rPr>
              <a:t>WWW.UNIA.KIEV.UA</a:t>
            </a:r>
            <a:endParaRPr lang="uk-UA" sz="1200" b="1" dirty="0">
              <a:solidFill>
                <a:schemeClr val="tx2"/>
              </a:solidFill>
              <a:latin typeface="Arial Narrow" panose="020B0606020202030204" pitchFamily="34" charset="0"/>
            </a:endParaRPr>
          </a:p>
        </p:txBody>
      </p:sp>
      <p:sp>
        <p:nvSpPr>
          <p:cNvPr id="5" name="Заголовок 1">
            <a:extLst>
              <a:ext uri="{FF2B5EF4-FFF2-40B4-BE49-F238E27FC236}">
                <a16:creationId xmlns:a16="http://schemas.microsoft.com/office/drawing/2014/main" id="{D26415AE-1CD5-446E-91E4-CAA529D30E7D}"/>
              </a:ext>
            </a:extLst>
          </p:cNvPr>
          <p:cNvSpPr txBox="1">
            <a:spLocks/>
          </p:cNvSpPr>
          <p:nvPr/>
        </p:nvSpPr>
        <p:spPr>
          <a:xfrm>
            <a:off x="5272968" y="5477436"/>
            <a:ext cx="1404057" cy="547128"/>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uk-UA" sz="1600" b="1" dirty="0">
                <a:solidFill>
                  <a:schemeClr val="accent5">
                    <a:lumMod val="50000"/>
                  </a:schemeClr>
                </a:solidFill>
                <a:latin typeface="Arial Narrow" panose="020B0606020202030204" pitchFamily="34" charset="0"/>
              </a:rPr>
              <a:t>Київ </a:t>
            </a:r>
          </a:p>
          <a:p>
            <a:pPr algn="ctr"/>
            <a:r>
              <a:rPr lang="uk-UA" sz="1600" b="1" dirty="0">
                <a:solidFill>
                  <a:schemeClr val="accent5">
                    <a:lumMod val="50000"/>
                  </a:schemeClr>
                </a:solidFill>
                <a:latin typeface="Arial Narrow" panose="020B0606020202030204" pitchFamily="34" charset="0"/>
              </a:rPr>
              <a:t>листопад 2024</a:t>
            </a:r>
          </a:p>
        </p:txBody>
      </p:sp>
      <p:sp>
        <p:nvSpPr>
          <p:cNvPr id="6" name="Заголовок 1">
            <a:extLst>
              <a:ext uri="{FF2B5EF4-FFF2-40B4-BE49-F238E27FC236}">
                <a16:creationId xmlns:a16="http://schemas.microsoft.com/office/drawing/2014/main" id="{A190F1C7-BA4A-4972-A0E1-249D8E4E9603}"/>
              </a:ext>
            </a:extLst>
          </p:cNvPr>
          <p:cNvSpPr txBox="1">
            <a:spLocks/>
          </p:cNvSpPr>
          <p:nvPr/>
        </p:nvSpPr>
        <p:spPr>
          <a:xfrm>
            <a:off x="7628965" y="4336941"/>
            <a:ext cx="2047794" cy="770844"/>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uk-UA" sz="2000" b="1" dirty="0">
                <a:solidFill>
                  <a:schemeClr val="tx2"/>
                </a:solidFill>
                <a:latin typeface="Arial Narrow" panose="020B0606020202030204" pitchFamily="34" charset="0"/>
              </a:rPr>
              <a:t>Президент УНІА С. Волков</a:t>
            </a:r>
          </a:p>
        </p:txBody>
      </p:sp>
    </p:spTree>
  </p:cSld>
  <p:clrMapOvr>
    <a:masterClrMapping/>
  </p:clrMapOvr>
  <mc:AlternateContent xmlns:mc="http://schemas.openxmlformats.org/markup-compatibility/2006" xmlns:p14="http://schemas.microsoft.com/office/powerpoint/2010/main">
    <mc:Choice Requires="p14">
      <p:transition spd="slow" p14:dur="2000" advTm="6086"/>
    </mc:Choice>
    <mc:Fallback xmlns="">
      <p:transition spd="slow" advTm="608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Rectangle 10"/>
          <p:cNvGrpSpPr/>
          <p:nvPr/>
        </p:nvGrpSpPr>
        <p:grpSpPr>
          <a:xfrm>
            <a:off x="176850" y="54662"/>
            <a:ext cx="11838302" cy="633448"/>
            <a:chOff x="0" y="0"/>
            <a:chExt cx="12997560" cy="633446"/>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lang="uk-UA"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lvl="0">
                <a:defRPr sz="2000">
                  <a:solidFill>
                    <a:srgbClr val="FFFFFF"/>
                  </a:solidFill>
                  <a:latin typeface="Montserrat Bold"/>
                  <a:ea typeface="Montserrat Bold"/>
                  <a:cs typeface="Montserrat Bold"/>
                  <a:sym typeface="Montserrat Bold"/>
                </a:defRPr>
              </a:pPr>
              <a:r>
                <a:rPr lang="uk-UA" sz="2000" b="1" dirty="0">
                  <a:solidFill>
                    <a:schemeClr val="bg1"/>
                  </a:solidFill>
                  <a:latin typeface="Arial" panose="020B0604020202020204" pitchFamily="34" charset="0"/>
                  <a:sym typeface="Montserrat Bold"/>
                </a:rPr>
                <a:t>Відмінності сфери житлового фінансування в Україні від сталих економік</a:t>
              </a:r>
              <a:r>
                <a:rPr kumimoji="0" lang="uk-UA" sz="2000" b="1" i="0" u="none" strike="noStrike" kern="1200" cap="none" spc="0" normalizeH="0" baseline="0" noProof="0" dirty="0">
                  <a:ln>
                    <a:noFill/>
                  </a:ln>
                  <a:solidFill>
                    <a:schemeClr val="bg1"/>
                  </a:solidFill>
                  <a:effectLst/>
                  <a:uLnTx/>
                  <a:uFillTx/>
                  <a:latin typeface="Montserrat Bold"/>
                  <a:sym typeface="Montserrat Bold"/>
                </a:rPr>
                <a:t> </a:t>
              </a:r>
            </a:p>
          </p:txBody>
        </p:sp>
      </p:grpSp>
      <p:graphicFrame>
        <p:nvGraphicFramePr>
          <p:cNvPr id="2" name="Таблиця 1">
            <a:extLst>
              <a:ext uri="{FF2B5EF4-FFF2-40B4-BE49-F238E27FC236}">
                <a16:creationId xmlns:a16="http://schemas.microsoft.com/office/drawing/2014/main" id="{113FD92E-352A-429F-8826-F2911A044EF1}"/>
              </a:ext>
            </a:extLst>
          </p:cNvPr>
          <p:cNvGraphicFramePr>
            <a:graphicFrameLocks noGrp="1"/>
          </p:cNvGraphicFramePr>
          <p:nvPr>
            <p:extLst>
              <p:ext uri="{D42A27DB-BD31-4B8C-83A1-F6EECF244321}">
                <p14:modId xmlns:p14="http://schemas.microsoft.com/office/powerpoint/2010/main" val="2682784664"/>
              </p:ext>
            </p:extLst>
          </p:nvPr>
        </p:nvGraphicFramePr>
        <p:xfrm>
          <a:off x="268282" y="1020883"/>
          <a:ext cx="11448589" cy="5472134"/>
        </p:xfrm>
        <a:graphic>
          <a:graphicData uri="http://schemas.openxmlformats.org/drawingml/2006/table">
            <a:tbl>
              <a:tblPr firstRow="1" bandRow="1">
                <a:tableStyleId>{5C22544A-7EE6-4342-B048-85BDC9FD1C3A}</a:tableStyleId>
              </a:tblPr>
              <a:tblGrid>
                <a:gridCol w="2967977">
                  <a:extLst>
                    <a:ext uri="{9D8B030D-6E8A-4147-A177-3AD203B41FA5}">
                      <a16:colId xmlns:a16="http://schemas.microsoft.com/office/drawing/2014/main" val="3990399225"/>
                    </a:ext>
                  </a:extLst>
                </a:gridCol>
                <a:gridCol w="4308174">
                  <a:extLst>
                    <a:ext uri="{9D8B030D-6E8A-4147-A177-3AD203B41FA5}">
                      <a16:colId xmlns:a16="http://schemas.microsoft.com/office/drawing/2014/main" val="1637971793"/>
                    </a:ext>
                  </a:extLst>
                </a:gridCol>
                <a:gridCol w="4172438">
                  <a:extLst>
                    <a:ext uri="{9D8B030D-6E8A-4147-A177-3AD203B41FA5}">
                      <a16:colId xmlns:a16="http://schemas.microsoft.com/office/drawing/2014/main" val="1237416855"/>
                    </a:ext>
                  </a:extLst>
                </a:gridCol>
              </a:tblGrid>
              <a:tr h="371299">
                <a:tc>
                  <a:txBody>
                    <a:bodyPr/>
                    <a:lstStyle/>
                    <a:p>
                      <a:r>
                        <a:rPr lang="uk-UA" sz="1600" dirty="0"/>
                        <a:t>Складові</a:t>
                      </a:r>
                    </a:p>
                  </a:txBody>
                  <a:tcPr/>
                </a:tc>
                <a:tc>
                  <a:txBody>
                    <a:bodyPr/>
                    <a:lstStyle/>
                    <a:p>
                      <a:r>
                        <a:rPr lang="uk-UA" sz="1600" dirty="0"/>
                        <a:t>Сталі економіки</a:t>
                      </a:r>
                    </a:p>
                  </a:txBody>
                  <a:tcPr/>
                </a:tc>
                <a:tc>
                  <a:txBody>
                    <a:bodyPr/>
                    <a:lstStyle/>
                    <a:p>
                      <a:r>
                        <a:rPr lang="uk-UA" sz="1600" dirty="0"/>
                        <a:t>Україна</a:t>
                      </a:r>
                    </a:p>
                  </a:txBody>
                  <a:tcPr/>
                </a:tc>
                <a:extLst>
                  <a:ext uri="{0D108BD9-81ED-4DB2-BD59-A6C34878D82A}">
                    <a16:rowId xmlns:a16="http://schemas.microsoft.com/office/drawing/2014/main" val="2519679344"/>
                  </a:ext>
                </a:extLst>
              </a:tr>
              <a:tr h="640874">
                <a:tc>
                  <a:txBody>
                    <a:bodyPr/>
                    <a:lstStyle/>
                    <a:p>
                      <a:r>
                        <a:rPr lang="uk-UA" sz="1600" dirty="0"/>
                        <a:t>Землевідведення</a:t>
                      </a:r>
                    </a:p>
                  </a:txBody>
                  <a:tcPr/>
                </a:tc>
                <a:tc>
                  <a:txBody>
                    <a:bodyPr/>
                    <a:lstStyle/>
                    <a:p>
                      <a:r>
                        <a:rPr lang="uk-UA" sz="1600" dirty="0"/>
                        <a:t>Продаж  або довгострокові права користування на конкурсних умовах</a:t>
                      </a:r>
                    </a:p>
                  </a:txBody>
                  <a:tcPr/>
                </a:tc>
                <a:tc>
                  <a:txBody>
                    <a:bodyPr/>
                    <a:lstStyle/>
                    <a:p>
                      <a:r>
                        <a:rPr lang="uk-UA" sz="1600" dirty="0"/>
                        <a:t>Короткострокова оренда  (різний правовий статус ділянки та будівлі)</a:t>
                      </a:r>
                    </a:p>
                  </a:txBody>
                  <a:tcPr/>
                </a:tc>
                <a:extLst>
                  <a:ext uri="{0D108BD9-81ED-4DB2-BD59-A6C34878D82A}">
                    <a16:rowId xmlns:a16="http://schemas.microsoft.com/office/drawing/2014/main" val="3708158158"/>
                  </a:ext>
                </a:extLst>
              </a:tr>
              <a:tr h="371299">
                <a:tc>
                  <a:txBody>
                    <a:bodyPr/>
                    <a:lstStyle/>
                    <a:p>
                      <a:r>
                        <a:rPr lang="uk-UA" sz="1600" dirty="0"/>
                        <a:t>Підведення інженерних  мереж</a:t>
                      </a:r>
                    </a:p>
                  </a:txBody>
                  <a:tcPr/>
                </a:tc>
                <a:tc>
                  <a:txBody>
                    <a:bodyPr/>
                    <a:lstStyle/>
                    <a:p>
                      <a:r>
                        <a:rPr lang="uk-UA" sz="1600" dirty="0"/>
                        <a:t>За рахунок постачальників</a:t>
                      </a:r>
                    </a:p>
                  </a:txBody>
                  <a:tcPr/>
                </a:tc>
                <a:tc>
                  <a:txBody>
                    <a:bodyPr/>
                    <a:lstStyle/>
                    <a:p>
                      <a:r>
                        <a:rPr lang="uk-UA" sz="1600" dirty="0"/>
                        <a:t>Закладається в ціни на житло</a:t>
                      </a:r>
                    </a:p>
                  </a:txBody>
                  <a:tcPr/>
                </a:tc>
                <a:extLst>
                  <a:ext uri="{0D108BD9-81ED-4DB2-BD59-A6C34878D82A}">
                    <a16:rowId xmlns:a16="http://schemas.microsoft.com/office/drawing/2014/main" val="1049885834"/>
                  </a:ext>
                </a:extLst>
              </a:tr>
              <a:tr h="371299">
                <a:tc>
                  <a:txBody>
                    <a:bodyPr/>
                    <a:lstStyle/>
                    <a:p>
                      <a:r>
                        <a:rPr lang="uk-UA" sz="1600" dirty="0"/>
                        <a:t>Дозволи на будівництво</a:t>
                      </a:r>
                    </a:p>
                  </a:txBody>
                  <a:tcPr/>
                </a:tc>
                <a:tc>
                  <a:txBody>
                    <a:bodyPr/>
                    <a:lstStyle/>
                    <a:p>
                      <a:r>
                        <a:rPr lang="uk-UA" sz="1600" dirty="0"/>
                        <a:t>Безоплатно за наявності проекту </a:t>
                      </a:r>
                    </a:p>
                  </a:txBody>
                  <a:tcPr/>
                </a:tc>
                <a:tc>
                  <a:txBody>
                    <a:bodyPr/>
                    <a:lstStyle/>
                    <a:p>
                      <a:r>
                        <a:rPr lang="uk-UA" sz="1600" dirty="0"/>
                        <a:t>Ускладнені процедури (є корупційний ризик)</a:t>
                      </a:r>
                    </a:p>
                  </a:txBody>
                  <a:tcPr/>
                </a:tc>
                <a:extLst>
                  <a:ext uri="{0D108BD9-81ED-4DB2-BD59-A6C34878D82A}">
                    <a16:rowId xmlns:a16="http://schemas.microsoft.com/office/drawing/2014/main" val="3001537725"/>
                  </a:ext>
                </a:extLst>
              </a:tr>
              <a:tr h="640874">
                <a:tc>
                  <a:txBody>
                    <a:bodyPr/>
                    <a:lstStyle/>
                    <a:p>
                      <a:r>
                        <a:rPr lang="uk-UA" sz="1600" dirty="0"/>
                        <a:t>Джерела фінансування проекту</a:t>
                      </a:r>
                    </a:p>
                  </a:txBody>
                  <a:tcPr/>
                </a:tc>
                <a:tc>
                  <a:txBody>
                    <a:bodyPr/>
                    <a:lstStyle/>
                    <a:p>
                      <a:r>
                        <a:rPr lang="uk-UA" sz="1600" dirty="0"/>
                        <a:t>Власні кошти девелопера, кредити, інвестиції (акції, облігації), рахунки ескроу</a:t>
                      </a:r>
                    </a:p>
                  </a:txBody>
                  <a:tcPr/>
                </a:tc>
                <a:tc>
                  <a:txBody>
                    <a:bodyPr/>
                    <a:lstStyle/>
                    <a:p>
                      <a:r>
                        <a:rPr lang="uk-UA" sz="1600" dirty="0"/>
                        <a:t>Коштом інвесторів (покупців житла) через продаж деривативу (форвардної угоди)</a:t>
                      </a:r>
                    </a:p>
                  </a:txBody>
                  <a:tcPr/>
                </a:tc>
                <a:extLst>
                  <a:ext uri="{0D108BD9-81ED-4DB2-BD59-A6C34878D82A}">
                    <a16:rowId xmlns:a16="http://schemas.microsoft.com/office/drawing/2014/main" val="257588717"/>
                  </a:ext>
                </a:extLst>
              </a:tr>
              <a:tr h="371299">
                <a:tc>
                  <a:txBody>
                    <a:bodyPr/>
                    <a:lstStyle/>
                    <a:p>
                      <a:r>
                        <a:rPr lang="uk-UA" sz="1600" dirty="0"/>
                        <a:t>Будівельний ризик</a:t>
                      </a:r>
                    </a:p>
                  </a:txBody>
                  <a:tcPr/>
                </a:tc>
                <a:tc>
                  <a:txBody>
                    <a:bodyPr/>
                    <a:lstStyle/>
                    <a:p>
                      <a:r>
                        <a:rPr lang="uk-UA" sz="1600" dirty="0"/>
                        <a:t>Страхування, страхове депонування</a:t>
                      </a:r>
                    </a:p>
                  </a:txBody>
                  <a:tcPr/>
                </a:tc>
                <a:tc>
                  <a:txBody>
                    <a:bodyPr/>
                    <a:lstStyle/>
                    <a:p>
                      <a:r>
                        <a:rPr lang="uk-UA" sz="1600" dirty="0"/>
                        <a:t>Не страхується</a:t>
                      </a:r>
                    </a:p>
                  </a:txBody>
                  <a:tcPr/>
                </a:tc>
                <a:extLst>
                  <a:ext uri="{0D108BD9-81ED-4DB2-BD59-A6C34878D82A}">
                    <a16:rowId xmlns:a16="http://schemas.microsoft.com/office/drawing/2014/main" val="2117184438"/>
                  </a:ext>
                </a:extLst>
              </a:tr>
              <a:tr h="640874">
                <a:tc>
                  <a:txBody>
                    <a:bodyPr/>
                    <a:lstStyle/>
                    <a:p>
                      <a:r>
                        <a:rPr lang="uk-UA" sz="1600" dirty="0"/>
                        <a:t>Контроль цільового використання фінансування</a:t>
                      </a:r>
                    </a:p>
                  </a:txBody>
                  <a:tcPr/>
                </a:tc>
                <a:tc>
                  <a:txBody>
                    <a:bodyPr/>
                    <a:lstStyle/>
                    <a:p>
                      <a:r>
                        <a:rPr lang="uk-UA" sz="1600" dirty="0"/>
                        <a:t>Банки-кредитори, банки-агенти ескроу, сюрвеєрні компанії, трастові керуючі</a:t>
                      </a:r>
                    </a:p>
                  </a:txBody>
                  <a:tcPr/>
                </a:tc>
                <a:tc>
                  <a:txBody>
                    <a:bodyPr/>
                    <a:lstStyle/>
                    <a:p>
                      <a:r>
                        <a:rPr lang="uk-UA" sz="1600" dirty="0"/>
                        <a:t>Відсутній або формальний (управителі ФФБ) </a:t>
                      </a:r>
                    </a:p>
                  </a:txBody>
                  <a:tcPr/>
                </a:tc>
                <a:extLst>
                  <a:ext uri="{0D108BD9-81ED-4DB2-BD59-A6C34878D82A}">
                    <a16:rowId xmlns:a16="http://schemas.microsoft.com/office/drawing/2014/main" val="1165978159"/>
                  </a:ext>
                </a:extLst>
              </a:tr>
              <a:tr h="371299">
                <a:tc>
                  <a:txBody>
                    <a:bodyPr/>
                    <a:lstStyle/>
                    <a:p>
                      <a:r>
                        <a:rPr lang="uk-UA" sz="1600" dirty="0"/>
                        <a:t>Умова продажу житла</a:t>
                      </a:r>
                    </a:p>
                  </a:txBody>
                  <a:tcPr/>
                </a:tc>
                <a:tc>
                  <a:txBody>
                    <a:bodyPr/>
                    <a:lstStyle/>
                    <a:p>
                      <a:r>
                        <a:rPr lang="uk-UA" sz="1600" dirty="0"/>
                        <a:t>Виключно яке здане в експлуатацію</a:t>
                      </a:r>
                    </a:p>
                  </a:txBody>
                  <a:tcPr/>
                </a:tc>
                <a:tc>
                  <a:txBody>
                    <a:bodyPr/>
                    <a:lstStyle/>
                    <a:p>
                      <a:r>
                        <a:rPr lang="uk-UA" sz="1600" dirty="0"/>
                        <a:t>На стадіях будівництва</a:t>
                      </a:r>
                    </a:p>
                  </a:txBody>
                  <a:tcPr/>
                </a:tc>
                <a:extLst>
                  <a:ext uri="{0D108BD9-81ED-4DB2-BD59-A6C34878D82A}">
                    <a16:rowId xmlns:a16="http://schemas.microsoft.com/office/drawing/2014/main" val="60358001"/>
                  </a:ext>
                </a:extLst>
              </a:tr>
              <a:tr h="371299">
                <a:tc>
                  <a:txBody>
                    <a:bodyPr/>
                    <a:lstStyle/>
                    <a:p>
                      <a:r>
                        <a:rPr lang="uk-UA" sz="1600" dirty="0"/>
                        <a:t>Платоспроможний попит</a:t>
                      </a:r>
                    </a:p>
                  </a:txBody>
                  <a:tcPr/>
                </a:tc>
                <a:tc>
                  <a:txBody>
                    <a:bodyPr/>
                    <a:lstStyle/>
                    <a:p>
                      <a:r>
                        <a:rPr lang="uk-UA" sz="1600" dirty="0"/>
                        <a:t>Іпотека, будівельні заощадження</a:t>
                      </a:r>
                    </a:p>
                  </a:txBody>
                  <a:tcPr/>
                </a:tc>
                <a:tc>
                  <a:txBody>
                    <a:bodyPr/>
                    <a:lstStyle/>
                    <a:p>
                      <a:r>
                        <a:rPr lang="uk-UA" sz="1600" dirty="0"/>
                        <a:t>Розстрочка, пільгова  іпотека від е-Оселя</a:t>
                      </a:r>
                    </a:p>
                  </a:txBody>
                  <a:tcPr/>
                </a:tc>
                <a:extLst>
                  <a:ext uri="{0D108BD9-81ED-4DB2-BD59-A6C34878D82A}">
                    <a16:rowId xmlns:a16="http://schemas.microsoft.com/office/drawing/2014/main" val="1860011261"/>
                  </a:ext>
                </a:extLst>
              </a:tr>
              <a:tr h="371299">
                <a:tc>
                  <a:txBody>
                    <a:bodyPr/>
                    <a:lstStyle/>
                    <a:p>
                      <a:r>
                        <a:rPr lang="uk-UA" sz="1600" dirty="0"/>
                        <a:t>Стимули іпотечним кредиторам та інвесторам</a:t>
                      </a:r>
                    </a:p>
                  </a:txBody>
                  <a:tcPr/>
                </a:tc>
                <a:tc>
                  <a:txBody>
                    <a:bodyPr/>
                    <a:lstStyle/>
                    <a:p>
                      <a:r>
                        <a:rPr lang="uk-UA" sz="1600" dirty="0"/>
                        <a:t>Лояльне регулювання для іпотечних банків та інвесторів в іпотечні цінні папери</a:t>
                      </a:r>
                    </a:p>
                  </a:txBody>
                  <a:tcPr/>
                </a:tc>
                <a:tc>
                  <a:txBody>
                    <a:bodyPr/>
                    <a:lstStyle/>
                    <a:p>
                      <a:r>
                        <a:rPr lang="uk-UA" sz="1600" dirty="0"/>
                        <a:t>Відсутні</a:t>
                      </a:r>
                    </a:p>
                  </a:txBody>
                  <a:tcPr/>
                </a:tc>
                <a:extLst>
                  <a:ext uri="{0D108BD9-81ED-4DB2-BD59-A6C34878D82A}">
                    <a16:rowId xmlns:a16="http://schemas.microsoft.com/office/drawing/2014/main" val="2903907434"/>
                  </a:ext>
                </a:extLst>
              </a:tr>
              <a:tr h="371299">
                <a:tc>
                  <a:txBody>
                    <a:bodyPr/>
                    <a:lstStyle/>
                    <a:p>
                      <a:r>
                        <a:rPr lang="uk-UA" sz="1600" dirty="0"/>
                        <a:t>Ринкова інфраструктура</a:t>
                      </a:r>
                    </a:p>
                  </a:txBody>
                  <a:tcPr/>
                </a:tc>
                <a:tc>
                  <a:txBody>
                    <a:bodyPr/>
                    <a:lstStyle/>
                    <a:p>
                      <a:r>
                        <a:rPr lang="uk-UA" sz="1600" dirty="0"/>
                        <a:t>Іпотечні банки.  Дворівневий</a:t>
                      </a:r>
                    </a:p>
                  </a:txBody>
                  <a:tcPr/>
                </a:tc>
                <a:tc>
                  <a:txBody>
                    <a:bodyPr/>
                    <a:lstStyle/>
                    <a:p>
                      <a:r>
                        <a:rPr lang="uk-UA" sz="1600" dirty="0"/>
                        <a:t>Універсальні банки. Лише перший рівень</a:t>
                      </a:r>
                    </a:p>
                  </a:txBody>
                  <a:tcPr/>
                </a:tc>
                <a:extLst>
                  <a:ext uri="{0D108BD9-81ED-4DB2-BD59-A6C34878D82A}">
                    <a16:rowId xmlns:a16="http://schemas.microsoft.com/office/drawing/2014/main" val="3078853383"/>
                  </a:ext>
                </a:extLst>
              </a:tr>
              <a:tr h="371299">
                <a:tc>
                  <a:txBody>
                    <a:bodyPr/>
                    <a:lstStyle/>
                    <a:p>
                      <a:r>
                        <a:rPr lang="uk-UA" sz="1600"/>
                        <a:t>Офіційна ринкова статистика</a:t>
                      </a:r>
                      <a:endParaRPr lang="uk-UA" sz="1600" dirty="0"/>
                    </a:p>
                  </a:txBody>
                  <a:tcPr/>
                </a:tc>
                <a:tc>
                  <a:txBody>
                    <a:bodyPr/>
                    <a:lstStyle/>
                    <a:p>
                      <a:r>
                        <a:rPr lang="uk-UA" sz="1600" dirty="0"/>
                        <a:t>Регулярна, публікація ринкових індикаторів</a:t>
                      </a:r>
                    </a:p>
                  </a:txBody>
                  <a:tcPr/>
                </a:tc>
                <a:tc>
                  <a:txBody>
                    <a:bodyPr/>
                    <a:lstStyle/>
                    <a:p>
                      <a:r>
                        <a:rPr lang="uk-UA" sz="1600" dirty="0"/>
                        <a:t>Відсутня, ринкових індикаторів немає</a:t>
                      </a:r>
                    </a:p>
                  </a:txBody>
                  <a:tcPr/>
                </a:tc>
                <a:extLst>
                  <a:ext uri="{0D108BD9-81ED-4DB2-BD59-A6C34878D82A}">
                    <a16:rowId xmlns:a16="http://schemas.microsoft.com/office/drawing/2014/main" val="1896754527"/>
                  </a:ext>
                </a:extLst>
              </a:tr>
            </a:tbl>
          </a:graphicData>
        </a:graphic>
      </p:graphicFrame>
    </p:spTree>
    <p:extLst>
      <p:ext uri="{BB962C8B-B14F-4D97-AF65-F5344CB8AC3E}">
        <p14:creationId xmlns:p14="http://schemas.microsoft.com/office/powerpoint/2010/main" val="1938066830"/>
      </p:ext>
    </p:extLst>
  </p:cSld>
  <p:clrMapOvr>
    <a:masterClrMapping/>
  </p:clrMapOvr>
  <p:transition spd="med" advTm="6672"/>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713354" y="1327197"/>
            <a:ext cx="10419131"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В Україні, на відміну від більшості країн світу, забудовникам дозволяється безконтрольно залучати кошти населення: </a:t>
            </a:r>
          </a:p>
          <a:p>
            <a:pPr marL="285750" indent="-285750" algn="just">
              <a:buFont typeface="Arial" panose="020B0604020202020204" pitchFamily="34" charset="0"/>
              <a:buChar char="•"/>
            </a:pPr>
            <a:r>
              <a:rPr lang="uk-UA" sz="1600" dirty="0">
                <a:latin typeface="Arial" panose="020B0604020202020204" pitchFamily="34" charset="0"/>
                <a:cs typeface="Arial" panose="020B0604020202020204" pitchFamily="34" charset="0"/>
              </a:rPr>
              <a:t>попередньої оплати, іноді навіть  готівковими коштами </a:t>
            </a:r>
          </a:p>
          <a:p>
            <a:pPr marL="285750" indent="-285750" algn="just">
              <a:buFont typeface="Arial" panose="020B0604020202020204" pitchFamily="34" charset="0"/>
              <a:buChar char="•"/>
            </a:pPr>
            <a:r>
              <a:rPr lang="uk-UA" sz="1600" dirty="0">
                <a:latin typeface="Arial" panose="020B0604020202020204" pitchFamily="34" charset="0"/>
                <a:cs typeface="Arial" panose="020B0604020202020204" pitchFamily="34" charset="0"/>
              </a:rPr>
              <a:t>продажу  деривативів компаніями з управління активами венчурних фондів</a:t>
            </a:r>
          </a:p>
          <a:p>
            <a:pPr marL="285750" indent="-285750" algn="just">
              <a:buFont typeface="Arial" panose="020B0604020202020204" pitchFamily="34" charset="0"/>
              <a:buChar char="•"/>
            </a:pPr>
            <a:r>
              <a:rPr lang="uk-UA" sz="1600" dirty="0">
                <a:latin typeface="Arial" panose="020B0604020202020204" pitchFamily="34" charset="0"/>
                <a:cs typeface="Arial" panose="020B0604020202020204" pitchFamily="34" charset="0"/>
              </a:rPr>
              <a:t>внесенням коштів у спеціальні фонди фінансування будівництва під кептивним управлінням</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За усіма способами фінансування, приватні покупці прямо чи опосередковано віддають кошти девелоперам без можливостей контролю цільового використання коштів та фінансових ризиків. </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Трапляються численні випадки подвійних продажів однієї квартири різним покупцям та інші форми шахрайства. Загальна кількість ошуканих інвесторів на передодні війни з РФ оцінювалась у понад 200 тис родин.  Заплутані фінансові угоди з девелоперами не мають перспектив вирішення конфліктів в українських судах. Відбулися банкруцтва великих  будівельних холдингів.</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На збільшення цін на житло для кінцевих покупців впливає участь інвесторів-посередників, які укладають з девелоперами угоди на придбання квартир на ранніх стадіях будівництва, а потім перепродають їх зі значною маржою. </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p:txBody>
      </p:sp>
      <p:grpSp>
        <p:nvGrpSpPr>
          <p:cNvPr id="102" name="Rectangle 10"/>
          <p:cNvGrpSpPr/>
          <p:nvPr/>
        </p:nvGrpSpPr>
        <p:grpSpPr>
          <a:xfrm>
            <a:off x="263236" y="295027"/>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Вади українського ринку фінансування житлового будівництва</a:t>
              </a:r>
            </a:p>
          </p:txBody>
        </p:sp>
      </p:grpSp>
    </p:spTree>
    <p:extLst>
      <p:ext uri="{BB962C8B-B14F-4D97-AF65-F5344CB8AC3E}">
        <p14:creationId xmlns:p14="http://schemas.microsoft.com/office/powerpoint/2010/main" val="1637763415"/>
      </p:ext>
    </p:extLst>
  </p:cSld>
  <p:clrMapOvr>
    <a:masterClrMapping/>
  </p:clrMapOvr>
  <p:transition spd="med" advTm="6672"/>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626716" y="1193736"/>
            <a:ext cx="10489520" cy="550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Будівельна галузь нагадує «піраміду Понци» де зібрані з покупців кошти спрямовуються на добудову розпочатих незавершених проектів замість фінансування тих проектів, на які саме і залучаються кошти покупців. Оцінити загальні масштаби дефіциту коштів не можливо. Будівництво багатьох об'єктів припинено. Війна з РФ може стати фактором руйнування цієї піраміди.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Україна залишається чи не єдиною країною в Європі, де немає централізованих офіційно оприлюднених даних про кількість та обсяг угод на придбання житла. Немає даних про стан розрахунків між девелоперами та приватними інвесторами, включаючи фактично наявні масові затримки та дефолти.</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До початку війни, близько половини угод на ринку житла були укладені як інвестиційні-альтернатива грошовим заощадженням. Значне скорочення  цього виду попиту може стати тригером для загострення кризових явищ в будівельній галузі.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Попит на квартири в новобудовах  поступово зникає, проте девелопери намагаються тримати ціни на довоєнному рівні. Національний банк у Звіті про фінансову стабільність зазначив, що ціни які виставляють девелопери  не підкріплені об'єктивними ринковими чинниками.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За відсутності прозорості на ринку нерухомості, запровадження урядових пільгових іпотечних програм забезпечення житлом військовослужбовців, потребує об'єктивного  обґрунтування  цін на придбане житло та аналізу здатності девелоперів закінчити будівництво акредитованих об'єктів.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p:txBody>
      </p:sp>
      <p:grpSp>
        <p:nvGrpSpPr>
          <p:cNvPr id="102" name="Rectangle 10"/>
          <p:cNvGrpSpPr/>
          <p:nvPr/>
        </p:nvGrpSpPr>
        <p:grpSpPr>
          <a:xfrm>
            <a:off x="196409" y="260280"/>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Вади українського ринку  фінансування житлового будівництва </a:t>
              </a:r>
            </a:p>
          </p:txBody>
        </p:sp>
      </p:grpSp>
    </p:spTree>
    <p:extLst>
      <p:ext uri="{BB962C8B-B14F-4D97-AF65-F5344CB8AC3E}">
        <p14:creationId xmlns:p14="http://schemas.microsoft.com/office/powerpoint/2010/main" val="506705788"/>
      </p:ext>
    </p:extLst>
  </p:cSld>
  <p:clrMapOvr>
    <a:masterClrMapping/>
  </p:clrMapOvr>
  <p:transition spd="med" advTm="6672"/>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454497" y="1137816"/>
            <a:ext cx="10836323" cy="5016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Девелопери та великі будівельні холдинги, користуючись  політичним впливом, намагаються уникати контролю з боку місцевих органів влади та громадськості.  Є спроби навіть позбутися  технічного контролю та архітектурного нагляду за їх діяльністю. Нещодавно прийнятий законопроект у цій сфері викликав обурення у суспільстві і досі не підписаний Президентом.</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 Надання комунальної землі під забудову на умовах  оренди, замість продажів на  прозорих аукціонах, закриває український будівельний ринок  від іноземних інвестицій і позбавляє можливостей залучати інші форми боргового фінансування, крім прямого залучення коштів приватних осіб.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 Об’єкти  будівництва та земля, на яких вони розташовані мають різних власників і різний правовий статус, тому  не можуть виступати заставою за банківськими кредитами та іншими формами фінансування проектів.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За відсутності надходжень від продажу землі, в місцевих бюджетах не вистачає коштів на ремонт комунальної інфраструктури. Багатоповерхова забудова здійснюється на зношених та аварійних інженерних мережах. За відсутності довгострокових генеральних планів забудови, під в оренду девелоперам  іноді передаються землі  рекреаційного призначення, що провокує суспільний спротив та публічні протести містян.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 Є численні випадки незаконного будівництва без проектів та дозволів. Новозбудоване житло часто не відповідає раніше заявленим технічним параметрам та є дуже низької якості.</a:t>
            </a:r>
            <a:endParaRPr lang="uk-UA" sz="1600" dirty="0">
              <a:solidFill>
                <a:srgbClr val="333333"/>
              </a:solidFill>
              <a:latin typeface="Arial" panose="020B0604020202020204" pitchFamily="34" charset="0"/>
              <a:ea typeface="Calibri" panose="020F0502020204030204" pitchFamily="34" charset="0"/>
              <a:cs typeface="Arial" panose="020B0604020202020204" pitchFamily="34" charset="0"/>
            </a:endParaRPr>
          </a:p>
        </p:txBody>
      </p:sp>
      <p:grpSp>
        <p:nvGrpSpPr>
          <p:cNvPr id="102" name="Rectangle 10"/>
          <p:cNvGrpSpPr/>
          <p:nvPr/>
        </p:nvGrpSpPr>
        <p:grpSpPr>
          <a:xfrm>
            <a:off x="131618" y="214345"/>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Вади українського  ринку  фінансування житлового будівництва</a:t>
              </a:r>
            </a:p>
          </p:txBody>
        </p:sp>
      </p:grpSp>
    </p:spTree>
    <p:extLst>
      <p:ext uri="{BB962C8B-B14F-4D97-AF65-F5344CB8AC3E}">
        <p14:creationId xmlns:p14="http://schemas.microsoft.com/office/powerpoint/2010/main" val="4198155630"/>
      </p:ext>
    </p:extLst>
  </p:cSld>
  <p:clrMapOvr>
    <a:masterClrMapping/>
  </p:clrMapOvr>
  <p:transition spd="med" advTm="6672"/>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499697" y="1599096"/>
            <a:ext cx="11326882" cy="4278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sym typeface="Montserrat Regular"/>
              </a:rPr>
              <a:t>Понад 90% усіх новобудов фінансується через 30-річні недиверсифіковані венчурні інвестиційні фонди, яких вже  створено у кількості 1058 шт. В структурі загальних інвестицій венчурних фондів в обсязі 598,6 млрд. грн., понад 85% складає дебіторська та кредитна заборгованість. Така поза банківська форма фінансування майже дорівнює обсягу банківських корпоративних кредитів  і в рази більша за банківські роздрібні кредити. </a:t>
            </a:r>
          </a:p>
          <a:p>
            <a:pPr algn="just">
              <a:buSzPct val="67000"/>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sym typeface="Montserrat Regular"/>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sym typeface="Montserrat Regular"/>
              </a:rPr>
              <a:t>Приватні покупці житла не є бенефіціарами та власниками сертифікатів цих венчурних фондів. Кошти залучаються у вигляді забезпечувальних періодичних платежів як гарантії виконання покупцями свого зобов'язання за  угодою про продаж їм деривативу (дебіторська заборгованість). Роздрібний продаж через КУА деривативів (що не відповідають стандартам, встановленим для публічних пропозицій) некваліфікованим приватним інвесторам є прямим порушенням законодавства.</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sym typeface="Montserrat Regular"/>
            </a:endParaRP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r>
              <a:rPr lang="uk-UA" sz="1600" dirty="0">
                <a:latin typeface="Arial" panose="020B0604020202020204" pitchFamily="34" charset="0"/>
                <a:cs typeface="Arial" panose="020B0604020202020204" pitchFamily="34" charset="0"/>
              </a:rPr>
              <a:t>Поширена практика  продажів житла девелоперами з відтермінуванням розрахунків (розстрочка), за якими покупець отримує права власності на житло після остаточного розрахунку з продавцем. Договори містять умови, за якими не сплачений борг індексується на курс іноземної валюти і на нього нараховуються відсотки.  Розрахункові обсяги цієї сурогатної форми  іпотеки  оцінюються у 60 млрд грн., що майже втричі більше за звичайну банківську іпотеку.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sym typeface="Montserrat Regular"/>
            </a:endParaRPr>
          </a:p>
        </p:txBody>
      </p:sp>
      <p:grpSp>
        <p:nvGrpSpPr>
          <p:cNvPr id="102" name="Rectangle 10"/>
          <p:cNvGrpSpPr/>
          <p:nvPr/>
        </p:nvGrpSpPr>
        <p:grpSpPr>
          <a:xfrm>
            <a:off x="131618" y="268133"/>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Особливості ринку  фінансування житлового будівництва. Венчурні фонди. </a:t>
              </a:r>
            </a:p>
          </p:txBody>
        </p:sp>
      </p:grpSp>
      <p:sp>
        <p:nvSpPr>
          <p:cNvPr id="8" name="TextBox 8">
            <a:extLst>
              <a:ext uri="{FF2B5EF4-FFF2-40B4-BE49-F238E27FC236}">
                <a16:creationId xmlns:a16="http://schemas.microsoft.com/office/drawing/2014/main" id="{BD1663FC-3899-4941-A30E-8827FA50F23F}"/>
              </a:ext>
            </a:extLst>
          </p:cNvPr>
          <p:cNvSpPr txBox="1"/>
          <p:nvPr/>
        </p:nvSpPr>
        <p:spPr>
          <a:xfrm>
            <a:off x="432559" y="2665500"/>
            <a:ext cx="11326882" cy="3385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cs typeface="Arial" panose="020B0604020202020204" pitchFamily="34" charset="0"/>
              <a:sym typeface="Montserrat Regular"/>
            </a:endParaRPr>
          </a:p>
        </p:txBody>
      </p:sp>
    </p:spTree>
    <p:extLst>
      <p:ext uri="{BB962C8B-B14F-4D97-AF65-F5344CB8AC3E}">
        <p14:creationId xmlns:p14="http://schemas.microsoft.com/office/powerpoint/2010/main" val="764879287"/>
      </p:ext>
    </p:extLst>
  </p:cSld>
  <p:clrMapOvr>
    <a:masterClrMapping/>
  </p:clrMapOvr>
  <p:transition spd="med" advTm="6672"/>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360133" y="1362458"/>
            <a:ext cx="11186408" cy="52629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285750" indent="-285750">
              <a:buFont typeface="Wingdings" panose="05000000000000000000" pitchFamily="2" charset="2"/>
              <a:buChar char="v"/>
            </a:pPr>
            <a:r>
              <a:rPr lang="uk-UA" sz="1600" dirty="0">
                <a:solidFill>
                  <a:srgbClr val="333333"/>
                </a:solidFill>
                <a:latin typeface="Arial" panose="020B0604020202020204" pitchFamily="34" charset="0"/>
                <a:ea typeface="Calibri" panose="020F0502020204030204" pitchFamily="34" charset="0"/>
                <a:cs typeface="Arial" panose="020B0604020202020204" pitchFamily="34" charset="0"/>
              </a:rPr>
              <a:t>Сукупний іпотечний портфель українських банків залишається мізерним. Пільгова іпотека безальтернативно домінує на ринку  іпотечного кредитування. Поза межами “єОселі”,  ринкове іпотечне кредитування відсутнє. </a:t>
            </a:r>
          </a:p>
          <a:p>
            <a:pPr marL="285750" indent="-285750">
              <a:buFont typeface="Wingdings" panose="05000000000000000000" pitchFamily="2" charset="2"/>
              <a:buChar char="v"/>
            </a:pPr>
            <a:endParaRPr lang="uk-UA" sz="1600" dirty="0">
              <a:solidFill>
                <a:srgbClr val="333333"/>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v"/>
            </a:pPr>
            <a:r>
              <a:rPr lang="uk-UA" sz="1600" dirty="0">
                <a:latin typeface="Arial" panose="020B0604020202020204" pitchFamily="34" charset="0"/>
                <a:ea typeface="Calibri" panose="020F0502020204030204" pitchFamily="34" charset="0"/>
                <a:cs typeface="Times New Roman" panose="02020603050405020304" pitchFamily="18" charset="0"/>
              </a:rPr>
              <a:t>Українські банки  не фінансують будівництво і не мають досвіду супроводження будівельних проектів. Банки не надають поширену у світі послугу агентів-ескроу, які перераховують будівельникам задепоновані на ескроу-рахунках кошти покупців лише за певних умов та за  підтвердження обсягів виконаних робіт.</a:t>
            </a:r>
          </a:p>
          <a:p>
            <a:pPr algn="just"/>
            <a:r>
              <a:rPr lang="uk-UA" sz="1600" dirty="0">
                <a:latin typeface="Arial" panose="020B0604020202020204" pitchFamily="34" charset="0"/>
                <a:ea typeface="Calibri" panose="020F0502020204030204" pitchFamily="34" charset="0"/>
                <a:cs typeface="Times New Roman" panose="02020603050405020304" pitchFamily="18" charset="0"/>
              </a:rPr>
              <a:t> </a:t>
            </a: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В уряді та фінансових регуляторів досі не має розуміння основ функціонування іпотечного ринку. Урядові програми здійснюються за кошти державного бюджету без гарантій наявності достатніх таких джерел фінансування у перспективі. </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Банки поступово скорочують кредитну  діяльність, надаючи перевагу вільним від оподаткування державним облігаціям та депозитним сертифікатам НБУ, які забезпечують їм високу  доходність без необхідності формувати провізії під ризик.</a:t>
            </a: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uk-UA" sz="1600" dirty="0">
                <a:latin typeface="Arial" panose="020B0604020202020204" pitchFamily="34" charset="0"/>
                <a:cs typeface="Arial" panose="020B0604020202020204" pitchFamily="34" charset="0"/>
              </a:rPr>
              <a:t>Урядові програми у сфері іпотечного кредитування не користуються популярністю серед комерційних банків. Уряд, маючи корпоративні права власності на понад 60% українського банківського ринку, свої програми запроваджує за допомогою державних небанківських фінансових установ, до яких потім «долучає» підконтрольні державні банки.</a:t>
            </a:r>
            <a:endParaRPr lang="uk-UA" sz="1600"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endParaRPr lang="uk-UA" sz="1600" dirty="0">
              <a:latin typeface="Arial" panose="020B0604020202020204" pitchFamily="34" charset="0"/>
              <a:cs typeface="Arial" panose="020B0604020202020204" pitchFamily="34" charset="0"/>
            </a:endParaRPr>
          </a:p>
        </p:txBody>
      </p:sp>
      <p:grpSp>
        <p:nvGrpSpPr>
          <p:cNvPr id="102" name="Rectangle 10"/>
          <p:cNvGrpSpPr/>
          <p:nvPr/>
        </p:nvGrpSpPr>
        <p:grpSpPr>
          <a:xfrm>
            <a:off x="263236" y="130063"/>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Особливості українського іпотечного ринку</a:t>
              </a:r>
            </a:p>
          </p:txBody>
        </p:sp>
      </p:grpSp>
    </p:spTree>
    <p:extLst>
      <p:ext uri="{BB962C8B-B14F-4D97-AF65-F5344CB8AC3E}">
        <p14:creationId xmlns:p14="http://schemas.microsoft.com/office/powerpoint/2010/main" val="4056670648"/>
      </p:ext>
    </p:extLst>
  </p:cSld>
  <p:clrMapOvr>
    <a:masterClrMapping/>
  </p:clrMapOvr>
  <p:transition spd="med" advTm="6672"/>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8"/>
          <p:cNvSpPr txBox="1"/>
          <p:nvPr/>
        </p:nvSpPr>
        <p:spPr>
          <a:xfrm>
            <a:off x="329550" y="920203"/>
            <a:ext cx="10836323" cy="5755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85750" lvl="0" indent="-285750" algn="just">
              <a:buFont typeface="Wingdings" panose="05000000000000000000" pitchFamily="2" charset="2"/>
              <a:buChar char="v"/>
            </a:pPr>
            <a:r>
              <a:rPr lang="uk-UA" sz="1600" dirty="0">
                <a:latin typeface="Arial" panose="020B0604020202020204" pitchFamily="34" charset="0"/>
                <a:ea typeface="Calibri" panose="020F0502020204030204" pitchFamily="34" charset="0"/>
                <a:cs typeface="Arial" panose="020B0604020202020204" pitchFamily="34" charset="0"/>
              </a:rPr>
              <a:t>Банківській іпотеці бракує  інструментів управляння стандартними банківськими ризиками: </a:t>
            </a:r>
          </a:p>
          <a:p>
            <a:pPr marL="285750" lvl="0" indent="-285750" algn="just">
              <a:buFont typeface="Wingdings" panose="05000000000000000000" pitchFamily="2" charset="2"/>
              <a:buChar char="v"/>
            </a:pPr>
            <a:endParaRPr lang="uk-UA"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buFont typeface="Arial" panose="020B0604020202020204" pitchFamily="34" charset="0"/>
              <a:buChar char="•"/>
            </a:pPr>
            <a:r>
              <a:rPr lang="uk-UA" sz="1600" b="1" i="1" dirty="0">
                <a:solidFill>
                  <a:schemeClr val="accent1"/>
                </a:solidFill>
                <a:latin typeface="Arial" panose="020B0604020202020204" pitchFamily="34" charset="0"/>
                <a:ea typeface="Calibri" panose="020F0502020204030204" pitchFamily="34" charset="0"/>
                <a:cs typeface="Arial" panose="020B0604020202020204" pitchFamily="34" charset="0"/>
              </a:rPr>
              <a:t>Кредитний ризик</a:t>
            </a:r>
            <a:r>
              <a:rPr lang="uk-UA"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ea typeface="Calibri" panose="020F0502020204030204" pitchFamily="34" charset="0"/>
                <a:cs typeface="Arial" panose="020B0604020202020204" pitchFamily="34" charset="0"/>
              </a:rPr>
              <a:t>полягає у неврегульованості швидкої позасудової процедури задоволення вимог кредиторів через стягнення іпотечного житла, а тим більше в якому зареєстровані неповнолітні діти. Спроби мінімізувати цей ризик постановою Верховного Суду щодо судової практики  або   забороною реєстрації дітей цю проблему не вирішують.</a:t>
            </a:r>
          </a:p>
          <a:p>
            <a:pPr marL="285750" lvl="0" indent="-285750" algn="just">
              <a:buFont typeface="Arial" panose="020B0604020202020204" pitchFamily="34" charset="0"/>
              <a:buChar char="•"/>
            </a:pPr>
            <a:endParaRPr lang="uk-UA"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buFont typeface="Arial" panose="020B0604020202020204" pitchFamily="34" charset="0"/>
              <a:buChar char="•"/>
            </a:pPr>
            <a:r>
              <a:rPr lang="uk-UA" sz="1600" b="1" i="1" dirty="0">
                <a:solidFill>
                  <a:schemeClr val="accent1"/>
                </a:solidFill>
                <a:latin typeface="Arial" panose="020B0604020202020204" pitchFamily="34" charset="0"/>
                <a:ea typeface="Calibri" panose="020F0502020204030204" pitchFamily="34" charset="0"/>
                <a:cs typeface="Arial" panose="020B0604020202020204" pitchFamily="34" charset="0"/>
              </a:rPr>
              <a:t>Ризик ліквідності.</a:t>
            </a:r>
            <a:r>
              <a:rPr lang="uk-UA" sz="1600" dirty="0">
                <a:latin typeface="Arial" panose="020B0604020202020204" pitchFamily="34" charset="0"/>
                <a:ea typeface="Calibri" panose="020F0502020204030204" pitchFamily="34" charset="0"/>
                <a:cs typeface="Arial" panose="020B0604020202020204" pitchFamily="34" charset="0"/>
              </a:rPr>
              <a:t> Іпотеку не можливо фінансувати лише короткостроковими депозитами за цілковитої  відсутності  обігу іпотечних облігацій та сек'юритизації. Це не лише обмежує доступ на іпотечний ринок  ширшого кола кредиторів, але й не дає можливостей диверсифікувати внутрішні інституціональні інвестиції, залучати зовнішні інвестиції   та застосовувати  стимулювання НБУ через включення іпотечних облігацій до інструментів рефінансування банків, як це роблять усі інші Центральні Банки. </a:t>
            </a:r>
          </a:p>
          <a:p>
            <a:pPr marL="285750" lvl="0" indent="-285750" algn="just">
              <a:buFont typeface="Arial" panose="020B0604020202020204" pitchFamily="34" charset="0"/>
              <a:buChar char="•"/>
            </a:pPr>
            <a:endParaRPr lang="uk-UA"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buFont typeface="Arial" panose="020B0604020202020204" pitchFamily="34" charset="0"/>
              <a:buChar char="•"/>
            </a:pPr>
            <a:r>
              <a:rPr lang="uk-UA" sz="1600" b="1" i="1" dirty="0">
                <a:solidFill>
                  <a:schemeClr val="accent1"/>
                </a:solidFill>
                <a:latin typeface="Arial" panose="020B0604020202020204" pitchFamily="34" charset="0"/>
                <a:ea typeface="Calibri" panose="020F0502020204030204" pitchFamily="34" charset="0"/>
                <a:cs typeface="Arial" panose="020B0604020202020204" pitchFamily="34" charset="0"/>
              </a:rPr>
              <a:t>Ризик капіталу</a:t>
            </a:r>
            <a:r>
              <a:rPr lang="uk-UA"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ea typeface="Calibri" panose="020F0502020204030204" pitchFamily="34" charset="0"/>
                <a:cs typeface="Arial" panose="020B0604020202020204" pitchFamily="34" charset="0"/>
              </a:rPr>
              <a:t>Банки  позбавлені  можливості управляти  капіталом за нарощування довгострокового  іпотечного кредитного портфеля. Немає  можливостей   позбуватися тиску на капітал  шляхом використання структурованих фінансових інструментів сек'юритизації. Відсутні спеціалізовані Іпотечні банки з особливими (більш лояльними) режимами регулювання нормативів капіталу.</a:t>
            </a:r>
          </a:p>
          <a:p>
            <a:pPr marL="285750" lvl="0" indent="-285750" algn="just">
              <a:buFont typeface="Arial" panose="020B0604020202020204" pitchFamily="34" charset="0"/>
              <a:buChar char="•"/>
            </a:pPr>
            <a:endParaRPr lang="uk-UA" sz="1600" i="1" dirty="0">
              <a:latin typeface="Arial" panose="020B0604020202020204" pitchFamily="34" charset="0"/>
              <a:ea typeface="Calibri" panose="020F0502020204030204" pitchFamily="34" charset="0"/>
              <a:cs typeface="Arial" panose="020B0604020202020204" pitchFamily="34" charset="0"/>
            </a:endParaRPr>
          </a:p>
          <a:p>
            <a:pPr marL="285750" lvl="0" indent="-285750" algn="just">
              <a:buFont typeface="Arial" panose="020B0604020202020204" pitchFamily="34" charset="0"/>
              <a:buChar char="•"/>
            </a:pPr>
            <a:r>
              <a:rPr lang="uk-UA" sz="1600" b="1" i="1" dirty="0">
                <a:solidFill>
                  <a:schemeClr val="accent1"/>
                </a:solidFill>
                <a:latin typeface="Arial" panose="020B0604020202020204" pitchFamily="34" charset="0"/>
                <a:ea typeface="Calibri" panose="020F0502020204030204" pitchFamily="34" charset="0"/>
                <a:cs typeface="Arial" panose="020B0604020202020204" pitchFamily="34" charset="0"/>
              </a:rPr>
              <a:t>Ризик відсоткової ставки</a:t>
            </a:r>
            <a:r>
              <a:rPr lang="uk-UA"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uk-UA" sz="1600"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uk-UA" sz="1600" dirty="0">
                <a:latin typeface="Arial" panose="020B0604020202020204" pitchFamily="34" charset="0"/>
                <a:ea typeface="Calibri" panose="020F0502020204030204" pitchFamily="34" charset="0"/>
                <a:cs typeface="Arial" panose="020B0604020202020204" pitchFamily="34" charset="0"/>
              </a:rPr>
              <a:t>За відсутності обігу довгострокових іпотечних цінних паперів,  звужуються можливості для встановлення фіксованих ставок за іпотечними кредитами та використання інструментів хеджування відсоткових ставок, притаманних ринкам цінних паперів. Кредитні ставки прямо «прив'язані» до депозитних.   </a:t>
            </a:r>
          </a:p>
          <a:p>
            <a:pPr marL="330200" indent="-330200" algn="just">
              <a:buSzPct val="67000"/>
              <a:buFont typeface="Wingdings" panose="05000000000000000000" pitchFamily="2" charset="2"/>
              <a:buChar char="v"/>
              <a:defRPr>
                <a:solidFill>
                  <a:srgbClr val="535353"/>
                </a:solidFill>
                <a:latin typeface="Montserrat Regular"/>
                <a:ea typeface="Montserrat Regular"/>
                <a:cs typeface="Montserrat Regular"/>
                <a:sym typeface="Montserrat Regular"/>
              </a:defRPr>
            </a:pPr>
            <a:endParaRPr lang="uk-UA" sz="1600" dirty="0">
              <a:latin typeface="Arial" panose="020B0604020202020204" pitchFamily="34" charset="0"/>
              <a:ea typeface="Calibri" panose="020F0502020204030204" pitchFamily="34" charset="0"/>
              <a:cs typeface="Arial" panose="020B0604020202020204" pitchFamily="34" charset="0"/>
              <a:sym typeface="Montserrat Regular"/>
            </a:endParaRPr>
          </a:p>
        </p:txBody>
      </p:sp>
      <p:grpSp>
        <p:nvGrpSpPr>
          <p:cNvPr id="102" name="Rectangle 10"/>
          <p:cNvGrpSpPr/>
          <p:nvPr/>
        </p:nvGrpSpPr>
        <p:grpSpPr>
          <a:xfrm>
            <a:off x="131618" y="115734"/>
            <a:ext cx="11928764" cy="633447"/>
            <a:chOff x="0" y="0"/>
            <a:chExt cx="12997559" cy="633445"/>
          </a:xfrm>
        </p:grpSpPr>
        <p:sp>
          <p:nvSpPr>
            <p:cNvPr id="100" name="Прямоугольник"/>
            <p:cNvSpPr/>
            <p:nvPr/>
          </p:nvSpPr>
          <p:spPr>
            <a:xfrm>
              <a:off x="0" y="0"/>
              <a:ext cx="12997560" cy="633446"/>
            </a:xfrm>
            <a:prstGeom prst="rect">
              <a:avLst/>
            </a:prstGeom>
            <a:solidFill>
              <a:srgbClr val="5980D0"/>
            </a:solidFill>
            <a:ln w="12700" cap="flat">
              <a:noFill/>
              <a:miter lim="400000"/>
            </a:ln>
            <a:effectLst/>
          </p:spPr>
          <p:txBody>
            <a:bodyPr wrap="square" lIns="45719" tIns="45719" rIns="45719" bIns="45719" numCol="1" anchor="ctr">
              <a:noAutofit/>
            </a:bodyPr>
            <a:lstStyle/>
            <a:p>
              <a:pPr>
                <a:defRPr>
                  <a:solidFill>
                    <a:srgbClr val="FFFFFF"/>
                  </a:solidFill>
                </a:defRPr>
              </a:pPr>
              <a:endParaRPr lang="uk-UA" b="1"/>
            </a:p>
          </p:txBody>
        </p:sp>
        <p:sp>
          <p:nvSpPr>
            <p:cNvPr id="101" name="Ринковий ефект від запровадження  сек’юритизації"/>
            <p:cNvSpPr txBox="1"/>
            <p:nvPr/>
          </p:nvSpPr>
          <p:spPr>
            <a:xfrm>
              <a:off x="777253" y="102500"/>
              <a:ext cx="11604457" cy="4284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p>
              <a:pPr>
                <a:defRPr sz="2000">
                  <a:solidFill>
                    <a:srgbClr val="FFFFFF"/>
                  </a:solidFill>
                  <a:latin typeface="Montserrat Bold"/>
                  <a:ea typeface="Montserrat Bold"/>
                  <a:cs typeface="Montserrat Bold"/>
                  <a:sym typeface="Montserrat Bold"/>
                </a:defRPr>
              </a:pPr>
              <a:r>
                <a:rPr lang="uk-UA" b="1" dirty="0"/>
                <a:t>Причини слабкої активності банків на ринку іпотечного кредитування  </a:t>
              </a:r>
            </a:p>
          </p:txBody>
        </p:sp>
      </p:grpSp>
    </p:spTree>
    <p:extLst>
      <p:ext uri="{BB962C8B-B14F-4D97-AF65-F5344CB8AC3E}">
        <p14:creationId xmlns:p14="http://schemas.microsoft.com/office/powerpoint/2010/main" val="1476707213"/>
      </p:ext>
    </p:extLst>
  </p:cSld>
  <p:clrMapOvr>
    <a:masterClrMapping/>
  </p:clrMapOvr>
  <p:transition spd="med" advTm="6672"/>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traight Connector 4"/>
          <p:cNvSpPr/>
          <p:nvPr/>
        </p:nvSpPr>
        <p:spPr>
          <a:xfrm flipH="1" flipV="1">
            <a:off x="628176" y="3689043"/>
            <a:ext cx="11161489" cy="3"/>
          </a:xfrm>
          <a:prstGeom prst="line">
            <a:avLst/>
          </a:prstGeom>
          <a:ln w="44450">
            <a:solidFill>
              <a:srgbClr val="F9DA01"/>
            </a:solidFill>
            <a:miter/>
          </a:ln>
        </p:spPr>
        <p:txBody>
          <a:bodyPr lIns="45719" rIns="45719"/>
          <a:lstStyle/>
          <a:p>
            <a:endParaRPr/>
          </a:p>
        </p:txBody>
      </p:sp>
      <p:pic>
        <p:nvPicPr>
          <p:cNvPr id="267" name="Рисунок 4" descr="Рисунок 4"/>
          <p:cNvPicPr>
            <a:picLocks noChangeAspect="1"/>
          </p:cNvPicPr>
          <p:nvPr/>
        </p:nvPicPr>
        <p:blipFill>
          <a:blip r:embed="rId2"/>
          <a:stretch>
            <a:fillRect/>
          </a:stretch>
        </p:blipFill>
        <p:spPr>
          <a:xfrm>
            <a:off x="10142890" y="3934621"/>
            <a:ext cx="1646776" cy="565634"/>
          </a:xfrm>
          <a:prstGeom prst="rect">
            <a:avLst/>
          </a:prstGeom>
          <a:ln w="12700">
            <a:miter lim="400000"/>
          </a:ln>
        </p:spPr>
      </p:pic>
      <p:sp>
        <p:nvSpPr>
          <p:cNvPr id="269" name="(проектні пропозиції)"/>
          <p:cNvSpPr txBox="1"/>
          <p:nvPr/>
        </p:nvSpPr>
        <p:spPr>
          <a:xfrm>
            <a:off x="664207" y="3833895"/>
            <a:ext cx="2038824" cy="677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defTabSz="457200">
              <a:defRPr sz="1900">
                <a:solidFill>
                  <a:srgbClr val="5980D0"/>
                </a:solidFill>
                <a:latin typeface="Montserrat Bold"/>
                <a:ea typeface="Montserrat Bold"/>
                <a:cs typeface="Montserrat Bold"/>
                <a:sym typeface="Montserrat Bold"/>
              </a:defRPr>
            </a:lvl1pPr>
          </a:lstStyle>
          <a:p>
            <a:r>
              <a:rPr dirty="0">
                <a:hlinkClick r:id="rId3"/>
              </a:rPr>
              <a:t>office@unia.kiev.ua</a:t>
            </a:r>
            <a:endParaRPr lang="uk-UA" dirty="0"/>
          </a:p>
          <a:p>
            <a:r>
              <a:rPr lang="uk-UA" dirty="0"/>
              <a:t>+38(067)2465882</a:t>
            </a:r>
            <a:endParaRPr dirty="0"/>
          </a:p>
        </p:txBody>
      </p:sp>
      <p:sp>
        <p:nvSpPr>
          <p:cNvPr id="270" name="(проектні пропозиції)"/>
          <p:cNvSpPr txBox="1"/>
          <p:nvPr/>
        </p:nvSpPr>
        <p:spPr>
          <a:xfrm>
            <a:off x="10090125" y="4449450"/>
            <a:ext cx="1752165" cy="3200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r" defTabSz="457200">
              <a:defRPr sz="1400" b="1">
                <a:latin typeface="Montserrat Bold"/>
                <a:ea typeface="Montserrat Bold"/>
                <a:cs typeface="Montserrat Bold"/>
                <a:sym typeface="Montserrat Bold"/>
              </a:defRPr>
            </a:lvl1pPr>
          </a:lstStyle>
          <a:p>
            <a:r>
              <a:t>www.unia.kiev.ua</a:t>
            </a:r>
          </a:p>
        </p:txBody>
      </p:sp>
      <p:sp>
        <p:nvSpPr>
          <p:cNvPr id="7" name="(проектні пропозиції)">
            <a:extLst>
              <a:ext uri="{FF2B5EF4-FFF2-40B4-BE49-F238E27FC236}">
                <a16:creationId xmlns:a16="http://schemas.microsoft.com/office/drawing/2014/main" id="{C2716ED0-12BC-4E01-80C0-F02B3070856F}"/>
              </a:ext>
            </a:extLst>
          </p:cNvPr>
          <p:cNvSpPr txBox="1"/>
          <p:nvPr/>
        </p:nvSpPr>
        <p:spPr>
          <a:xfrm>
            <a:off x="1837765" y="2462463"/>
            <a:ext cx="7978588" cy="769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defTabSz="457200">
              <a:defRPr sz="1900">
                <a:solidFill>
                  <a:srgbClr val="5980D0"/>
                </a:solidFill>
                <a:latin typeface="Montserrat Bold"/>
                <a:ea typeface="Montserrat Bold"/>
                <a:cs typeface="Montserrat Bold"/>
                <a:sym typeface="Montserrat Bold"/>
              </a:defRPr>
            </a:lvl1pPr>
          </a:lstStyle>
          <a:p>
            <a:pPr algn="ctr"/>
            <a:r>
              <a:rPr lang="uk-UA" sz="4400" b="1" dirty="0"/>
              <a:t>ДЯКУЮ ЗА УВАГУ</a:t>
            </a:r>
          </a:p>
        </p:txBody>
      </p:sp>
    </p:spTree>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20772</TotalTime>
  <Words>1381</Words>
  <Application>Microsoft Office PowerPoint</Application>
  <PresentationFormat>Широкий екран</PresentationFormat>
  <Paragraphs>104</Paragraphs>
  <Slides>9</Slides>
  <Notes>0</Notes>
  <HiddenSlides>0</HiddenSlides>
  <MMClips>0</MMClips>
  <ScaleCrop>false</ScaleCrop>
  <HeadingPairs>
    <vt:vector size="6" baseType="variant">
      <vt:variant>
        <vt:lpstr>Використані шрифти</vt:lpstr>
      </vt:variant>
      <vt:variant>
        <vt:i4>9</vt:i4>
      </vt:variant>
      <vt:variant>
        <vt:lpstr>Тема</vt:lpstr>
      </vt:variant>
      <vt:variant>
        <vt:i4>1</vt:i4>
      </vt:variant>
      <vt:variant>
        <vt:lpstr>Заголовки слайдів</vt:lpstr>
      </vt:variant>
      <vt:variant>
        <vt:i4>9</vt:i4>
      </vt:variant>
    </vt:vector>
  </HeadingPairs>
  <TitlesOfParts>
    <vt:vector size="19" baseType="lpstr">
      <vt:lpstr>Arial</vt:lpstr>
      <vt:lpstr>Arial Narrow</vt:lpstr>
      <vt:lpstr>Calibri</vt:lpstr>
      <vt:lpstr>Calibri Light</vt:lpstr>
      <vt:lpstr>Montserrat Bold</vt:lpstr>
      <vt:lpstr>Montserrat Regular</vt:lpstr>
      <vt:lpstr>Times New Roman</vt:lpstr>
      <vt:lpstr>Times Roman</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Asus</dc:creator>
  <cp:lastModifiedBy>Asus</cp:lastModifiedBy>
  <cp:revision>524</cp:revision>
  <dcterms:created xsi:type="dcterms:W3CDTF">2022-11-07T10:40:01Z</dcterms:created>
  <dcterms:modified xsi:type="dcterms:W3CDTF">2024-11-18T09:04:57Z</dcterms:modified>
</cp:coreProperties>
</file>